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0" r:id="rId2"/>
    <p:sldId id="260" r:id="rId3"/>
    <p:sldId id="275" r:id="rId4"/>
    <p:sldId id="280" r:id="rId5"/>
    <p:sldId id="279" r:id="rId6"/>
    <p:sldId id="273" r:id="rId7"/>
    <p:sldId id="264" r:id="rId8"/>
    <p:sldId id="265" r:id="rId9"/>
    <p:sldId id="267" r:id="rId10"/>
    <p:sldId id="268" r:id="rId11"/>
    <p:sldId id="297" r:id="rId12"/>
    <p:sldId id="281" r:id="rId13"/>
    <p:sldId id="296" r:id="rId14"/>
    <p:sldId id="283" r:id="rId15"/>
    <p:sldId id="272" r:id="rId16"/>
    <p:sldId id="269" r:id="rId17"/>
    <p:sldId id="271" r:id="rId18"/>
    <p:sldId id="293" r:id="rId19"/>
    <p:sldId id="294" r:id="rId20"/>
    <p:sldId id="285" r:id="rId21"/>
    <p:sldId id="286" r:id="rId22"/>
    <p:sldId id="290" r:id="rId23"/>
    <p:sldId id="295" r:id="rId24"/>
    <p:sldId id="291" r:id="rId25"/>
    <p:sldId id="289" r:id="rId26"/>
    <p:sldId id="299" r:id="rId27"/>
    <p:sldId id="298" r:id="rId28"/>
    <p:sldId id="292" r:id="rId29"/>
    <p:sldId id="300" r:id="rId3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9" autoAdjust="0"/>
    <p:restoredTop sz="94532" autoAdjust="0"/>
  </p:normalViewPr>
  <p:slideViewPr>
    <p:cSldViewPr>
      <p:cViewPr>
        <p:scale>
          <a:sx n="95" d="100"/>
          <a:sy n="95" d="100"/>
        </p:scale>
        <p:origin x="-706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CDF4A-27F5-4905-8718-CA31B883EAE9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02FD-F89F-4B76-93AE-AFE20454F0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524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68E72-5040-4176-9326-D32DA2A9DD43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FFE18-F931-484E-A209-CFF1877D72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9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45B51-FE29-4C8B-A80A-E0714AEE5F28}" type="slidenum">
              <a:rPr lang="ru-RU" smtClean="0">
                <a:latin typeface="Times New Roman" pitchFamily="18" charset="0"/>
              </a:rPr>
              <a:pPr/>
              <a:t>1</a:t>
            </a:fld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10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11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12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13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14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6A156-B4AA-478F-8A65-584B78D4EF0D}" type="slidenum">
              <a:rPr lang="ru-RU" smtClean="0">
                <a:latin typeface="Times New Roman" pitchFamily="18" charset="0"/>
              </a:rPr>
              <a:pPr/>
              <a:t>15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16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6A156-B4AA-478F-8A65-584B78D4EF0D}" type="slidenum">
              <a:rPr lang="ru-RU" smtClean="0">
                <a:latin typeface="Times New Roman" pitchFamily="18" charset="0"/>
              </a:rPr>
              <a:pPr/>
              <a:t>17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18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19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2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20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21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22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23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24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25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26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27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28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29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3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4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5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6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7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8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9F80-E7EC-4EF0-8FA0-1D7008E718F3}" type="slidenum">
              <a:rPr lang="ru-RU" smtClean="0">
                <a:latin typeface="Times New Roman" pitchFamily="18" charset="0"/>
              </a:rPr>
              <a:pPr/>
              <a:t>9</a:t>
            </a:fld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832E-BE1C-4D88-B38A-89DC23620D77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933F-184E-4D1F-9B02-15DBEA6365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832E-BE1C-4D88-B38A-89DC23620D77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933F-184E-4D1F-9B02-15DBEA6365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832E-BE1C-4D88-B38A-89DC23620D77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933F-184E-4D1F-9B02-15DBEA6365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832E-BE1C-4D88-B38A-89DC23620D77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933F-184E-4D1F-9B02-15DBEA6365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832E-BE1C-4D88-B38A-89DC23620D77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933F-184E-4D1F-9B02-15DBEA6365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832E-BE1C-4D88-B38A-89DC23620D77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933F-184E-4D1F-9B02-15DBEA6365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832E-BE1C-4D88-B38A-89DC23620D77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933F-184E-4D1F-9B02-15DBEA6365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832E-BE1C-4D88-B38A-89DC23620D77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933F-184E-4D1F-9B02-15DBEA6365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832E-BE1C-4D88-B38A-89DC23620D77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933F-184E-4D1F-9B02-15DBEA6365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832E-BE1C-4D88-B38A-89DC23620D77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933F-184E-4D1F-9B02-15DBEA6365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832E-BE1C-4D88-B38A-89DC23620D77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933F-184E-4D1F-9B02-15DBEA6365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832E-BE1C-4D88-B38A-89DC23620D77}" type="datetimeFigureOut">
              <a:rPr lang="ru-RU" smtClean="0"/>
              <a:pPr/>
              <a:t>24.11.2016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7933F-184E-4D1F-9B02-15DBEA6365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8.jpeg"/><Relationship Id="rId12" Type="http://schemas.openxmlformats.org/officeDocument/2006/relationships/image" Target="../media/image45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331913" y="1412875"/>
            <a:ext cx="67056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 smtClean="0">
              <a:solidFill>
                <a:srgbClr val="423030"/>
              </a:solidFill>
              <a:cs typeface="HGS明朝E"/>
            </a:endParaRPr>
          </a:p>
          <a:p>
            <a:pPr algn="ctr"/>
            <a:endParaRPr lang="ru-RU" altLang="ja-JP" b="1" dirty="0" smtClean="0">
              <a:solidFill>
                <a:srgbClr val="423030"/>
              </a:solidFill>
              <a:cs typeface="HGS明朝E"/>
            </a:endParaRPr>
          </a:p>
          <a:p>
            <a:pPr algn="ctr">
              <a:lnSpc>
                <a:spcPct val="150000"/>
              </a:lnSpc>
            </a:pPr>
            <a:r>
              <a:rPr lang="ru-RU" altLang="ja-JP" b="1" dirty="0" smtClean="0">
                <a:solidFill>
                  <a:srgbClr val="423030"/>
                </a:solidFill>
                <a:cs typeface="HGS明朝E"/>
              </a:rPr>
              <a:t>ЭЛЕКТРОННАЯ ИНФОРМАЦИОННО-ОБРАЗОВАТЕЛЬНАЯ </a:t>
            </a:r>
          </a:p>
          <a:p>
            <a:pPr algn="ctr">
              <a:lnSpc>
                <a:spcPct val="150000"/>
              </a:lnSpc>
            </a:pPr>
            <a:r>
              <a:rPr lang="ru-RU" altLang="ja-JP" b="1" dirty="0" smtClean="0">
                <a:solidFill>
                  <a:srgbClr val="423030"/>
                </a:solidFill>
                <a:cs typeface="HGS明朝E"/>
              </a:rPr>
              <a:t>СРЕДА  (ЭИОС)</a:t>
            </a:r>
          </a:p>
          <a:p>
            <a:pPr algn="ctr">
              <a:lnSpc>
                <a:spcPct val="150000"/>
              </a:lnSpc>
            </a:pPr>
            <a:r>
              <a:rPr lang="ru-RU" altLang="ja-JP" b="1" dirty="0" smtClean="0">
                <a:solidFill>
                  <a:srgbClr val="423030"/>
                </a:solidFill>
                <a:cs typeface="HGS明朝E"/>
              </a:rPr>
              <a:t>МГТУ  им. Н. Э. БАУМАНА </a:t>
            </a:r>
          </a:p>
          <a:p>
            <a:pPr algn="ctr"/>
            <a:endParaRPr lang="ru-RU" altLang="ja-JP" b="1" dirty="0" smtClean="0">
              <a:solidFill>
                <a:srgbClr val="423030"/>
              </a:solidFill>
              <a:cs typeface="HGS明朝E"/>
            </a:endParaRPr>
          </a:p>
          <a:p>
            <a:pPr algn="ctr"/>
            <a:endParaRPr lang="ru-RU" altLang="ja-JP" b="1" dirty="0" smtClean="0">
              <a:solidFill>
                <a:srgbClr val="423030"/>
              </a:solidFill>
              <a:cs typeface="HGS明朝E"/>
            </a:endParaRPr>
          </a:p>
          <a:p>
            <a:pPr algn="ctr"/>
            <a:endParaRPr lang="ru-RU" altLang="ja-JP" b="1" dirty="0" smtClean="0">
              <a:solidFill>
                <a:srgbClr val="423030"/>
              </a:solidFill>
              <a:cs typeface="HGS明朝E"/>
            </a:endParaRPr>
          </a:p>
          <a:p>
            <a:pPr algn="ctr"/>
            <a:r>
              <a:rPr lang="ru-RU" altLang="ja-JP" b="1" dirty="0" smtClean="0">
                <a:solidFill>
                  <a:srgbClr val="423030"/>
                </a:solidFill>
                <a:cs typeface="HGS明朝E"/>
              </a:rPr>
              <a:t>Цветков </a:t>
            </a:r>
            <a:r>
              <a:rPr lang="ru-RU" altLang="ja-JP" b="1" dirty="0">
                <a:solidFill>
                  <a:srgbClr val="423030"/>
                </a:solidFill>
                <a:cs typeface="HGS明朝E"/>
              </a:rPr>
              <a:t>Ю.Б.</a:t>
            </a:r>
          </a:p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  <a:p>
            <a:pPr algn="ctr"/>
            <a:r>
              <a:rPr lang="ru-RU" altLang="ja-JP" b="1" dirty="0" smtClean="0">
                <a:solidFill>
                  <a:srgbClr val="423030"/>
                </a:solidFill>
                <a:cs typeface="HGS明朝E"/>
              </a:rPr>
              <a:t>2016</a:t>
            </a:r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Центр научно-образовательных электронных ресурсов</a:t>
            </a: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584" y="2852936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8964488" cy="119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55576" y="220486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Электронная информационно- образовательная среда</a:t>
            </a:r>
          </a:p>
          <a:p>
            <a:pPr algn="ctr"/>
            <a:endParaRPr lang="ru-RU" b="1" dirty="0"/>
          </a:p>
        </p:txBody>
      </p:sp>
      <p:pic>
        <p:nvPicPr>
          <p:cNvPr id="7170" name="Picture 2" descr="http://cdokp.tstu.tver.ru/site.center/images/photos/disks.200x2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636913"/>
            <a:ext cx="1728192" cy="2307136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564904"/>
            <a:ext cx="4222229" cy="392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724128" y="5120640"/>
          <a:ext cx="2232248" cy="1737360"/>
        </p:xfrm>
        <a:graphic>
          <a:graphicData uri="http://schemas.openxmlformats.org/drawingml/2006/table">
            <a:tbl>
              <a:tblPr/>
              <a:tblGrid>
                <a:gridCol w="2232248"/>
              </a:tblGrid>
              <a:tr h="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  <a:latin typeface="Lucida Console"/>
                        </a:rPr>
                        <a:t>Иванов </a:t>
                      </a:r>
                      <a:endParaRPr lang="ru-RU" b="1" dirty="0" smtClean="0">
                        <a:solidFill>
                          <a:srgbClr val="000000"/>
                        </a:solidFill>
                        <a:latin typeface="Lucida Console"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Lucida Console"/>
                        </a:rPr>
                        <a:t>Владимир</a:t>
                      </a:r>
                      <a:r>
                        <a:rPr lang="ru-RU" b="1" dirty="0">
                          <a:solidFill>
                            <a:srgbClr val="000000"/>
                          </a:solidFill>
                          <a:latin typeface="Lucida Console"/>
                        </a:rPr>
                        <a:t> </a:t>
                      </a:r>
                      <a:endParaRPr lang="ru-RU" b="1" dirty="0" smtClean="0">
                        <a:solidFill>
                          <a:srgbClr val="000000"/>
                        </a:solidFill>
                        <a:latin typeface="Lucida Console"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Lucida Console"/>
                        </a:rPr>
                        <a:t>Константинович</a:t>
                      </a:r>
                    </a:p>
                    <a:p>
                      <a:r>
                        <a:rPr lang="ru-RU" sz="18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Центр новых информационных технологий (ЦНИТ)</a:t>
                      </a:r>
                      <a:endParaRPr lang="ru-RU" b="1" dirty="0">
                        <a:solidFill>
                          <a:srgbClr val="FF0000"/>
                        </a:solidFill>
                        <a:latin typeface="Lucida Console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84784"/>
            <a:ext cx="5624990" cy="415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900336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Единая  информационно-образовательная среда</a:t>
            </a:r>
            <a:b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 РНИМУ им. Н.И.Пирогова </a:t>
            </a: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5831632" y="1628800"/>
            <a:ext cx="331236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Опыт проекта по созданию ЕОИС учеными МГТУ (система «</a:t>
            </a:r>
            <a:r>
              <a:rPr lang="ru-RU" b="1" dirty="0" err="1" smtClean="0">
                <a:solidFill>
                  <a:srgbClr val="002060"/>
                </a:solidFill>
              </a:rPr>
              <a:t>БиГОР</a:t>
            </a:r>
            <a:r>
              <a:rPr lang="ru-RU" b="1" dirty="0" smtClean="0">
                <a:solidFill>
                  <a:srgbClr val="002060"/>
                </a:solidFill>
              </a:rPr>
              <a:t>») им. Н.Э. Баумана и МГУ (система «МГУ Истина») позволяет уверенно говорить о реалистичности прорывных результатов по следующим направлениям…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Начальник Управления по информационным технологиям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Карпенко Дмитрий Сергеевич</a:t>
            </a:r>
          </a:p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b="1" dirty="0" smtClean="0">
                <a:solidFill>
                  <a:schemeClr val="bg1"/>
                </a:solidFill>
              </a:rPr>
              <a:t>Повышение эффективности учебного процесса</a:t>
            </a:r>
            <a:r>
              <a:rPr lang="ru-RU" sz="2000" b="1" dirty="0" smtClean="0"/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584" y="2852936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484784"/>
            <a:ext cx="76328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  <a:tabLst>
                <a:tab pos="358775" algn="l"/>
              </a:tabLst>
            </a:pPr>
            <a:r>
              <a:rPr lang="ru-RU" dirty="0" smtClean="0"/>
              <a:t>   </a:t>
            </a:r>
            <a:r>
              <a:rPr lang="ru-RU" b="1" dirty="0" smtClean="0"/>
              <a:t>сокращение затрат времени на передачу учебной информации,</a:t>
            </a:r>
          </a:p>
          <a:p>
            <a:pPr lvl="0">
              <a:buFont typeface="Arial" pitchFamily="34" charset="0"/>
              <a:buChar char="•"/>
              <a:tabLst>
                <a:tab pos="358775" algn="l"/>
              </a:tabLst>
            </a:pPr>
            <a:endParaRPr lang="ru-RU" b="1" dirty="0" smtClean="0"/>
          </a:p>
          <a:p>
            <a:pPr lvl="0">
              <a:buFont typeface="Arial" pitchFamily="34" charset="0"/>
              <a:buChar char="•"/>
              <a:tabLst>
                <a:tab pos="358775" algn="l"/>
              </a:tabLst>
            </a:pPr>
            <a:r>
              <a:rPr lang="ru-RU" b="1" dirty="0" smtClean="0"/>
              <a:t>   использование занятий, контактного времени для углубления знаний, прояснения сложных вопросов, приобретения умений,</a:t>
            </a:r>
          </a:p>
          <a:p>
            <a:pPr lvl="0">
              <a:buFont typeface="Arial" pitchFamily="34" charset="0"/>
              <a:buChar char="•"/>
              <a:tabLst>
                <a:tab pos="358775" algn="l"/>
              </a:tabLst>
            </a:pPr>
            <a:endParaRPr lang="ru-RU" b="1" dirty="0" smtClean="0"/>
          </a:p>
          <a:p>
            <a:pPr lvl="0">
              <a:buFont typeface="Arial" pitchFamily="34" charset="0"/>
              <a:buChar char="•"/>
              <a:tabLst>
                <a:tab pos="358775" algn="l"/>
              </a:tabLst>
            </a:pPr>
            <a:r>
              <a:rPr lang="ru-RU" b="1" dirty="0" smtClean="0"/>
              <a:t>   активизация самостоятельной работы студентов,</a:t>
            </a:r>
          </a:p>
          <a:p>
            <a:pPr lvl="0">
              <a:buFont typeface="Arial" pitchFamily="34" charset="0"/>
              <a:buChar char="•"/>
              <a:tabLst>
                <a:tab pos="358775" algn="l"/>
              </a:tabLst>
            </a:pPr>
            <a:endParaRPr lang="ru-RU" b="1" dirty="0" smtClean="0"/>
          </a:p>
          <a:p>
            <a:pPr lvl="0">
              <a:buFont typeface="Arial" pitchFamily="34" charset="0"/>
              <a:buChar char="•"/>
              <a:tabLst>
                <a:tab pos="358775" algn="l"/>
              </a:tabLst>
            </a:pPr>
            <a:r>
              <a:rPr lang="ru-RU" b="1" dirty="0" smtClean="0"/>
              <a:t>   возможность изучать учебный материал в любое удобное для студента время, в любом месте,</a:t>
            </a:r>
          </a:p>
          <a:p>
            <a:pPr lvl="0">
              <a:buFont typeface="Arial" pitchFamily="34" charset="0"/>
              <a:buChar char="•"/>
              <a:tabLst>
                <a:tab pos="358775" algn="l"/>
              </a:tabLst>
            </a:pPr>
            <a:endParaRPr lang="ru-RU" b="1" dirty="0" smtClean="0"/>
          </a:p>
          <a:p>
            <a:pPr lvl="0">
              <a:buFont typeface="Arial" pitchFamily="34" charset="0"/>
              <a:buChar char="•"/>
              <a:tabLst>
                <a:tab pos="358775" algn="l"/>
              </a:tabLst>
            </a:pPr>
            <a:r>
              <a:rPr lang="ru-RU" b="1" dirty="0" smtClean="0"/>
              <a:t>   диалог, интерактивное общение студентов с преподавателем, </a:t>
            </a:r>
          </a:p>
          <a:p>
            <a:pPr lvl="0">
              <a:buFont typeface="Arial" pitchFamily="34" charset="0"/>
              <a:buChar char="•"/>
              <a:tabLst>
                <a:tab pos="358775" algn="l"/>
              </a:tabLst>
            </a:pPr>
            <a:endParaRPr lang="ru-RU" b="1" dirty="0" smtClean="0"/>
          </a:p>
          <a:p>
            <a:pPr lvl="0">
              <a:buFont typeface="Arial" pitchFamily="34" charset="0"/>
              <a:buChar char="•"/>
              <a:tabLst>
                <a:tab pos="358775" algn="l"/>
              </a:tabLst>
            </a:pPr>
            <a:r>
              <a:rPr lang="ru-RU" b="1" dirty="0" smtClean="0"/>
              <a:t>   анализ успешности освоения дисциплины каждым студентом на каждом этапе обучения.</a:t>
            </a:r>
          </a:p>
          <a:p>
            <a:pPr>
              <a:tabLst>
                <a:tab pos="358775" algn="l"/>
              </a:tabLst>
            </a:pPr>
            <a:r>
              <a:rPr lang="ru-RU" b="1" dirty="0" smtClean="0"/>
              <a:t> 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/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Э</a:t>
            </a:r>
            <a:r>
              <a:rPr lang="ru-RU" sz="2800" b="1" dirty="0" smtClean="0">
                <a:solidFill>
                  <a:schemeClr val="bg1"/>
                </a:solidFill>
              </a:rPr>
              <a:t>лектронная информационно-образовательная среда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(ЭИОС) МГТУ им. Н. Э. Баумана</a:t>
            </a:r>
            <a:r>
              <a:rPr lang="ru-RU" sz="2700" b="1" dirty="0">
                <a:solidFill>
                  <a:schemeClr val="bg1"/>
                </a:solidFill>
              </a:rPr>
              <a:t/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altLang="ja-JP" sz="2200" b="1" dirty="0" smtClean="0">
                <a:solidFill>
                  <a:schemeClr val="bg1"/>
                </a:solidFill>
                <a:cs typeface="HGS明朝E"/>
              </a:rPr>
              <a:t/>
            </a:r>
            <a:br>
              <a:rPr lang="ru-RU" altLang="ja-JP" sz="2200" b="1" dirty="0" smtClean="0">
                <a:solidFill>
                  <a:schemeClr val="bg1"/>
                </a:solidFill>
                <a:cs typeface="HGS明朝E"/>
              </a:rPr>
            </a:b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238" y="1700213"/>
            <a:ext cx="8389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</a:t>
            </a:r>
          </a:p>
          <a:p>
            <a:endParaRPr lang="ru-RU" sz="1600" b="1" dirty="0" smtClean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356992"/>
            <a:ext cx="298833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82720"/>
            <a:ext cx="3240359" cy="227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275" y="1556794"/>
            <a:ext cx="3205621" cy="241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149080"/>
            <a:ext cx="3213089" cy="236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1484783"/>
            <a:ext cx="3237208" cy="255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У</a:t>
            </a:r>
            <a:r>
              <a:rPr lang="ru-RU" sz="2200" b="1" dirty="0" smtClean="0">
                <a:solidFill>
                  <a:schemeClr val="bg1"/>
                </a:solidFill>
              </a:rPr>
              <a:t>чебно-программные документы и </a:t>
            </a: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у</a:t>
            </a:r>
            <a:r>
              <a:rPr lang="ru-RU" sz="2200" b="1" dirty="0" smtClean="0">
                <a:solidFill>
                  <a:schemeClr val="bg1"/>
                </a:solidFill>
              </a:rPr>
              <a:t>чебно-методических комплексы</a:t>
            </a:r>
            <a:r>
              <a:rPr lang="ru-RU" altLang="ja-JP" sz="2200" b="1" dirty="0" smtClean="0">
                <a:solidFill>
                  <a:schemeClr val="bg1"/>
                </a:solidFill>
                <a:cs typeface="HGS明朝E"/>
              </a:rPr>
              <a:t>  МГТУ им. Н. Э. Баумана</a:t>
            </a: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980728"/>
            <a:ext cx="339815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412776"/>
            <a:ext cx="42566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564904"/>
            <a:ext cx="36848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39200" cy="1295400"/>
          </a:xfrm>
        </p:spPr>
        <p:txBody>
          <a:bodyPr rtlCol="0">
            <a:normAutofit fontScale="90000"/>
          </a:bodyPr>
          <a:lstStyle/>
          <a:p>
            <a:pPr defTabSz="0">
              <a:tabLst>
                <a:tab pos="360363" algn="l"/>
              </a:tabLst>
              <a:defRPr/>
            </a:pP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Пример (шаблон) учебного пособия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47725"/>
            <a:ext cx="4067011" cy="567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865287"/>
            <a:ext cx="4104456" cy="573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Электронный  учебно-методических комплекс</a:t>
            </a: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6"/>
            <a:ext cx="44706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204864"/>
            <a:ext cx="410999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976" y="4620122"/>
            <a:ext cx="8770512" cy="190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39200" cy="1295400"/>
          </a:xfrm>
        </p:spPr>
        <p:txBody>
          <a:bodyPr rtlCol="0">
            <a:normAutofit fontScale="90000"/>
          </a:bodyPr>
          <a:lstStyle/>
          <a:p>
            <a:pPr defTabSz="0">
              <a:tabLst>
                <a:tab pos="360363" algn="l"/>
              </a:tabLst>
              <a:defRPr/>
            </a:pP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Работа по актуализации учебно-методического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обеспечения учебного процесса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pic>
        <p:nvPicPr>
          <p:cNvPr id="8" name="Рисунок 7" descr="Титу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908720"/>
            <a:ext cx="3923763" cy="5805264"/>
          </a:xfrm>
          <a:prstGeom prst="rect">
            <a:avLst/>
          </a:prstGeom>
        </p:spPr>
      </p:pic>
      <p:pic>
        <p:nvPicPr>
          <p:cNvPr id="9" name="Рисунок 8" descr="TITLE_LTCTURE COUR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5" y="908720"/>
            <a:ext cx="4157974" cy="57606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612304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Доступ к учебно-методическим материалам</a:t>
            </a: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584" y="2852936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5998197" cy="584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7026" y="1988840"/>
            <a:ext cx="6100388" cy="382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356992"/>
            <a:ext cx="5898131" cy="381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У</a:t>
            </a:r>
            <a:r>
              <a:rPr lang="ru-RU" sz="2200" b="1" dirty="0" smtClean="0">
                <a:solidFill>
                  <a:schemeClr val="bg1"/>
                </a:solidFill>
              </a:rPr>
              <a:t>чебно-методических комплексы</a:t>
            </a:r>
            <a:r>
              <a:rPr lang="ru-RU" altLang="ja-JP" sz="2200" b="1" dirty="0" smtClean="0">
                <a:solidFill>
                  <a:schemeClr val="bg1"/>
                </a:solidFill>
                <a:cs typeface="HGS明朝E"/>
              </a:rPr>
              <a:t>  МГТУ им. Н. Э. Баумана</a:t>
            </a: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5328592" cy="350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6391" y="2924944"/>
            <a:ext cx="5437609" cy="352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/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Письмо Минобрнауки России от </a:t>
            </a:r>
            <a:r>
              <a:rPr lang="ru-RU" sz="2000" b="1" dirty="0">
                <a:solidFill>
                  <a:schemeClr val="bg1"/>
                </a:solidFill>
              </a:rPr>
              <a:t>20 августа 2014 г. № АК-2612/05 “О федеральных государственных образовательных стандартах</a:t>
            </a:r>
            <a:r>
              <a:rPr lang="ru-RU" sz="2000" b="1" dirty="0" smtClean="0">
                <a:solidFill>
                  <a:schemeClr val="bg1"/>
                </a:solidFill>
              </a:rPr>
              <a:t>”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altLang="ja-JP" sz="2200" b="1" dirty="0" smtClean="0">
                <a:solidFill>
                  <a:schemeClr val="bg1"/>
                </a:solidFill>
                <a:cs typeface="HGS明朝E"/>
              </a:rPr>
              <a:t/>
            </a:r>
            <a:br>
              <a:rPr lang="ru-RU" altLang="ja-JP" sz="2200" b="1" dirty="0" smtClean="0">
                <a:solidFill>
                  <a:schemeClr val="bg1"/>
                </a:solidFill>
                <a:cs typeface="HGS明朝E"/>
              </a:rPr>
            </a:b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238" y="1700213"/>
            <a:ext cx="8389242" cy="538609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dirty="0" smtClean="0"/>
              <a:t>	Согласно </a:t>
            </a:r>
            <a:r>
              <a:rPr lang="ru-RU" sz="1600" dirty="0"/>
              <a:t>п 7.1.2. «</a:t>
            </a:r>
            <a:r>
              <a:rPr lang="ru-RU" sz="1600" b="1" dirty="0"/>
              <a:t>Каждый </a:t>
            </a:r>
            <a:r>
              <a:rPr lang="ru-RU" sz="1600" dirty="0"/>
              <a:t>обучающийся в течение всего периода обучения </a:t>
            </a:r>
            <a:r>
              <a:rPr lang="ru-RU" sz="1600" b="1" dirty="0"/>
              <a:t>должен быть обеспечен индивидуальным неограниченным доступом к одной или нескольким электронно-библиотечным системам</a:t>
            </a:r>
            <a:r>
              <a:rPr lang="ru-RU" sz="1600" dirty="0"/>
              <a:t> (</a:t>
            </a:r>
            <a:r>
              <a:rPr lang="ru-RU" sz="1600" b="1" dirty="0"/>
              <a:t>ЭБС</a:t>
            </a:r>
            <a:r>
              <a:rPr lang="ru-RU" sz="1600" dirty="0"/>
              <a:t>) и </a:t>
            </a:r>
            <a:r>
              <a:rPr lang="ru-RU" sz="2000" b="1" dirty="0">
                <a:solidFill>
                  <a:srgbClr val="FF0000"/>
                </a:solidFill>
              </a:rPr>
              <a:t>к электронной информационно-образовательной среде (ЭИОС) организации</a:t>
            </a:r>
            <a:r>
              <a:rPr lang="ru-RU" sz="2000" dirty="0"/>
              <a:t>. </a:t>
            </a:r>
          </a:p>
          <a:p>
            <a:r>
              <a:rPr lang="en-US" sz="1600" b="1" dirty="0" smtClean="0"/>
              <a:t>	</a:t>
            </a:r>
            <a:r>
              <a:rPr lang="ru-RU" sz="1600" b="1" dirty="0" smtClean="0"/>
              <a:t>ЭБС </a:t>
            </a:r>
            <a:r>
              <a:rPr lang="ru-RU" sz="1600" dirty="0" smtClean="0"/>
              <a:t> </a:t>
            </a:r>
            <a:r>
              <a:rPr lang="ru-RU" sz="1600" dirty="0"/>
              <a:t>и </a:t>
            </a:r>
            <a:r>
              <a:rPr lang="ru-RU" sz="1600" b="1" dirty="0"/>
              <a:t>ЭИОС </a:t>
            </a:r>
            <a:r>
              <a:rPr lang="ru-RU" sz="1600" dirty="0"/>
              <a:t> должны </a:t>
            </a:r>
            <a:r>
              <a:rPr lang="ru-RU" dirty="0">
                <a:solidFill>
                  <a:srgbClr val="FF0000"/>
                </a:solidFill>
              </a:rPr>
              <a:t>обеспечивать </a:t>
            </a:r>
            <a:r>
              <a:rPr lang="ru-RU" b="1" dirty="0">
                <a:solidFill>
                  <a:srgbClr val="FF0000"/>
                </a:solidFill>
              </a:rPr>
              <a:t>возможность доступа обучающегося из любой точки, в которой имеется доступ к сети Интернет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sz="1600" dirty="0"/>
              <a:t>и отвечающая техническим требованиям организации, как на территории организации, так и вне ее».</a:t>
            </a:r>
          </a:p>
          <a:p>
            <a:r>
              <a:rPr lang="ru-RU" sz="1600" b="1" dirty="0" smtClean="0"/>
              <a:t>	</a:t>
            </a:r>
          </a:p>
          <a:p>
            <a:r>
              <a:rPr lang="ru-RU" sz="1600" b="1" dirty="0" smtClean="0"/>
              <a:t>	Таким </a:t>
            </a:r>
            <a:r>
              <a:rPr lang="ru-RU" sz="1600" b="1" dirty="0"/>
              <a:t>образом, из </a:t>
            </a:r>
            <a:r>
              <a:rPr lang="ru-RU" sz="1600" b="1" dirty="0" smtClean="0"/>
              <a:t>п</a:t>
            </a:r>
            <a:r>
              <a:rPr lang="ru-RU" sz="1600" b="1" dirty="0"/>
              <a:t>. </a:t>
            </a:r>
            <a:r>
              <a:rPr lang="ru-RU" sz="1600" b="1" dirty="0" smtClean="0"/>
              <a:t>7.1.2:   </a:t>
            </a:r>
            <a:r>
              <a:rPr lang="ru-RU" sz="1600" b="1" dirty="0"/>
              <a:t>учебное заведение должно обеспечить 100 % обучающихся доступом к </a:t>
            </a:r>
            <a:r>
              <a:rPr lang="ru-RU" sz="1600" b="1" dirty="0" smtClean="0"/>
              <a:t>ЭБС.</a:t>
            </a:r>
          </a:p>
          <a:p>
            <a:endParaRPr lang="ru-RU" sz="1600" dirty="0"/>
          </a:p>
          <a:p>
            <a:r>
              <a:rPr lang="ru-RU" sz="1600" dirty="0" smtClean="0"/>
              <a:t>	При </a:t>
            </a:r>
            <a:r>
              <a:rPr lang="ru-RU" sz="1600" dirty="0"/>
              <a:t>этом </a:t>
            </a:r>
            <a:r>
              <a:rPr lang="ru-RU" sz="2000" b="1" dirty="0">
                <a:solidFill>
                  <a:srgbClr val="FF0000"/>
                </a:solidFill>
              </a:rPr>
              <a:t>электронная информационно-образовательная среда (ЭИОС) </a:t>
            </a:r>
            <a:r>
              <a:rPr lang="ru-RU" sz="1600" dirty="0"/>
              <a:t>должна обеспечивать, кроме автоматизации и управления всем учебным процессом, доступ к изданиям электронно-библиотечных систем (ЭБС) и </a:t>
            </a:r>
            <a:r>
              <a:rPr lang="ru-RU" sz="2000" b="1" dirty="0">
                <a:solidFill>
                  <a:srgbClr val="FF0000"/>
                </a:solidFill>
              </a:rPr>
              <a:t>электронным образовательным ресурсам учебного заведения.</a:t>
            </a:r>
          </a:p>
          <a:p>
            <a:r>
              <a:rPr lang="ru-RU" sz="1600" dirty="0" smtClean="0"/>
              <a:t>	В </a:t>
            </a:r>
            <a:r>
              <a:rPr lang="ru-RU" sz="1600" dirty="0"/>
              <a:t>связи с этим, а также в целях эффективного использования ЭБС в учебном процессе необходима </a:t>
            </a:r>
            <a:r>
              <a:rPr lang="ru-RU" sz="1600" b="1" dirty="0"/>
              <a:t>интеграция поддерживаемой в вузе ЭИОС с ЭБС</a:t>
            </a:r>
            <a:r>
              <a:rPr lang="ru-RU" sz="1600" dirty="0"/>
              <a:t> и каталога изданий ЭБС с электронным каталогом библиотеки.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/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Э</a:t>
            </a:r>
            <a:r>
              <a:rPr lang="ru-RU" sz="2800" b="1" dirty="0" smtClean="0">
                <a:solidFill>
                  <a:schemeClr val="bg1"/>
                </a:solidFill>
              </a:rPr>
              <a:t>лектронная информационно-образовательная среда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(ЭИОС) МГТУ им. Н. Э. Баумана</a:t>
            </a:r>
            <a:r>
              <a:rPr lang="ru-RU" sz="2700" b="1" dirty="0">
                <a:solidFill>
                  <a:schemeClr val="bg1"/>
                </a:solidFill>
              </a:rPr>
              <a:t/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altLang="ja-JP" sz="2200" b="1" dirty="0" smtClean="0">
                <a:solidFill>
                  <a:schemeClr val="bg1"/>
                </a:solidFill>
                <a:cs typeface="HGS明朝E"/>
              </a:rPr>
              <a:t/>
            </a:r>
            <a:br>
              <a:rPr lang="ru-RU" altLang="ja-JP" sz="2200" b="1" dirty="0" smtClean="0">
                <a:solidFill>
                  <a:schemeClr val="bg1"/>
                </a:solidFill>
                <a:cs typeface="HGS明朝E"/>
              </a:rPr>
            </a:b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238" y="1700213"/>
            <a:ext cx="8389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</a:t>
            </a:r>
          </a:p>
          <a:p>
            <a:endParaRPr lang="ru-RU" sz="1600" b="1" dirty="0" smtClean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356992"/>
            <a:ext cx="298833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49080"/>
            <a:ext cx="3240359" cy="227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275" y="1556794"/>
            <a:ext cx="3205621" cy="241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149080"/>
            <a:ext cx="3213089" cy="236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1484783"/>
            <a:ext cx="3237208" cy="255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altLang="zh-TW" sz="2000" b="1" cap="all" dirty="0" smtClean="0">
                <a:solidFill>
                  <a:schemeClr val="bg1"/>
                </a:solidFill>
                <a:ea typeface="PMingLiU" pitchFamily="18" charset="-120"/>
              </a:rPr>
              <a:t>Электронная библиотечная система университета </a:t>
            </a: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388" y="1167296"/>
            <a:ext cx="1669407" cy="548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8728" y="1574157"/>
            <a:ext cx="6670401" cy="471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</p:spPr>
        <p:txBody>
          <a:bodyPr rtlCol="0"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Портфолио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400" b="1" cap="all" dirty="0" smtClean="0">
                <a:solidFill>
                  <a:schemeClr val="bg1"/>
                </a:solidFill>
              </a:rPr>
              <a:t> </a:t>
            </a:r>
            <a:endParaRPr lang="ru-RU" sz="24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268760"/>
            <a:ext cx="6243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Зачем студенту портфолио?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413338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531813" algn="l"/>
              </a:tabLst>
            </a:pPr>
            <a:r>
              <a:rPr lang="en-US" sz="2800" dirty="0" smtClean="0"/>
              <a:t>   </a:t>
            </a:r>
            <a:r>
              <a:rPr lang="ru-RU" sz="2800" dirty="0" smtClean="0"/>
              <a:t>Для сбора доказательств профессиональных и личностных достижений.</a:t>
            </a:r>
          </a:p>
          <a:p>
            <a:pPr>
              <a:buFont typeface="Arial" pitchFamily="34" charset="0"/>
              <a:buChar char="•"/>
              <a:tabLst>
                <a:tab pos="266700" algn="l"/>
              </a:tabLst>
            </a:pPr>
            <a:r>
              <a:rPr lang="en-US" sz="2800" dirty="0" smtClean="0"/>
              <a:t>   </a:t>
            </a:r>
            <a:r>
              <a:rPr lang="ru-RU" sz="2800" dirty="0" smtClean="0"/>
              <a:t>Для презентации будущим работодателям Ваших талантов и уникальных способностей.</a:t>
            </a:r>
          </a:p>
          <a:p>
            <a:pPr>
              <a:buFont typeface="Arial" pitchFamily="34" charset="0"/>
              <a:buChar char="•"/>
              <a:tabLst>
                <a:tab pos="266700" algn="l"/>
              </a:tabLst>
            </a:pPr>
            <a:r>
              <a:rPr lang="en-US" sz="2800" dirty="0" smtClean="0"/>
              <a:t>   </a:t>
            </a:r>
            <a:r>
              <a:rPr lang="ru-RU" sz="2800" dirty="0" smtClean="0"/>
              <a:t>Для повышения конкурентоспособности на рынке труда.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</p:spPr>
        <p:txBody>
          <a:bodyPr rtlCol="0"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Организация занятий и оценки результатов</a:t>
            </a:r>
            <a:r>
              <a:rPr lang="ru-RU" sz="2400" cap="all" dirty="0" smtClean="0">
                <a:solidFill>
                  <a:schemeClr val="bg1"/>
                </a:solidFill>
              </a:rPr>
              <a:t> </a:t>
            </a:r>
            <a:endParaRPr lang="ru-RU" sz="2400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6569030" cy="388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нимок+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3212976"/>
            <a:ext cx="6119368" cy="28012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altLang="zh-TW" sz="2000" b="1" cap="all" dirty="0" smtClean="0">
                <a:solidFill>
                  <a:schemeClr val="bg1"/>
                </a:solidFill>
                <a:ea typeface="PMingLiU" pitchFamily="18" charset="-120"/>
              </a:rPr>
              <a:t> система управления обучением </a:t>
            </a:r>
            <a:r>
              <a:rPr lang="en-US" altLang="zh-TW" sz="2000" b="1" cap="all" dirty="0" smtClean="0">
                <a:solidFill>
                  <a:schemeClr val="bg1"/>
                </a:solidFill>
                <a:ea typeface="PMingLiU" pitchFamily="18" charset="-120"/>
              </a:rPr>
              <a:t> (</a:t>
            </a:r>
            <a:r>
              <a:rPr lang="ru-RU" altLang="zh-TW" sz="2000" b="1" cap="all" dirty="0" smtClean="0">
                <a:solidFill>
                  <a:schemeClr val="bg1"/>
                </a:solidFill>
                <a:ea typeface="PMingLiU" pitchFamily="18" charset="-120"/>
              </a:rPr>
              <a:t>виртуальная обучающая среда</a:t>
            </a:r>
            <a:r>
              <a:rPr lang="en-US" altLang="zh-TW" sz="2000" b="1" cap="all" dirty="0" smtClean="0">
                <a:solidFill>
                  <a:schemeClr val="bg1"/>
                </a:solidFill>
                <a:ea typeface="PMingLiU" pitchFamily="18" charset="-120"/>
              </a:rPr>
              <a:t>)</a:t>
            </a:r>
            <a:r>
              <a:rPr lang="ru-RU" altLang="zh-TW" sz="2000" b="1" cap="all" dirty="0" smtClean="0">
                <a:solidFill>
                  <a:schemeClr val="bg1"/>
                </a:solidFill>
                <a:ea typeface="PMingLiU" pitchFamily="18" charset="-120"/>
              </a:rPr>
              <a:t> </a:t>
            </a:r>
            <a:r>
              <a:rPr lang="en-US" altLang="zh-TW" sz="2000" b="1" cap="all" dirty="0" smtClean="0">
                <a:solidFill>
                  <a:schemeClr val="bg1"/>
                </a:solidFill>
                <a:ea typeface="PMingLiU" pitchFamily="18" charset="-120"/>
              </a:rPr>
              <a:t/>
            </a:r>
            <a:br>
              <a:rPr lang="en-US" altLang="zh-TW" sz="2000" b="1" cap="all" dirty="0" smtClean="0">
                <a:solidFill>
                  <a:schemeClr val="bg1"/>
                </a:solidFill>
                <a:ea typeface="PMingLiU" pitchFamily="18" charset="-120"/>
              </a:rPr>
            </a:br>
            <a:r>
              <a:rPr lang="ru-RU" altLang="zh-TW" sz="2000" b="1" cap="all" dirty="0" smtClean="0">
                <a:solidFill>
                  <a:schemeClr val="bg1"/>
                </a:solidFill>
                <a:ea typeface="PMingLiU" pitchFamily="18" charset="-120"/>
              </a:rPr>
              <a:t>Moodle  </a:t>
            </a: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24744"/>
            <a:ext cx="6897315" cy="567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altLang="zh-TW" sz="2000" b="1" cap="all" dirty="0" smtClean="0">
                <a:solidFill>
                  <a:schemeClr val="bg1"/>
                </a:solidFill>
                <a:ea typeface="PMingLiU" pitchFamily="18" charset="-120"/>
              </a:rPr>
              <a:t> система управления обучением </a:t>
            </a:r>
            <a:r>
              <a:rPr lang="en-US" altLang="zh-TW" sz="2000" b="1" cap="all" dirty="0" smtClean="0">
                <a:solidFill>
                  <a:schemeClr val="bg1"/>
                </a:solidFill>
                <a:ea typeface="PMingLiU" pitchFamily="18" charset="-120"/>
              </a:rPr>
              <a:t> (</a:t>
            </a:r>
            <a:r>
              <a:rPr lang="ru-RU" altLang="zh-TW" sz="2000" b="1" cap="all" dirty="0" smtClean="0">
                <a:solidFill>
                  <a:schemeClr val="bg1"/>
                </a:solidFill>
                <a:ea typeface="PMingLiU" pitchFamily="18" charset="-120"/>
              </a:rPr>
              <a:t>виртуальная обучающая среда</a:t>
            </a:r>
            <a:r>
              <a:rPr lang="en-US" altLang="zh-TW" sz="2000" b="1" cap="all" dirty="0" smtClean="0">
                <a:solidFill>
                  <a:schemeClr val="bg1"/>
                </a:solidFill>
                <a:ea typeface="PMingLiU" pitchFamily="18" charset="-120"/>
              </a:rPr>
              <a:t>)</a:t>
            </a:r>
            <a:r>
              <a:rPr lang="ru-RU" altLang="zh-TW" sz="2000" b="1" cap="all" dirty="0" smtClean="0">
                <a:solidFill>
                  <a:schemeClr val="bg1"/>
                </a:solidFill>
                <a:ea typeface="PMingLiU" pitchFamily="18" charset="-120"/>
              </a:rPr>
              <a:t> </a:t>
            </a:r>
            <a:r>
              <a:rPr lang="en-US" altLang="zh-TW" sz="2000" b="1" cap="all" dirty="0" smtClean="0">
                <a:solidFill>
                  <a:schemeClr val="bg1"/>
                </a:solidFill>
                <a:ea typeface="PMingLiU" pitchFamily="18" charset="-120"/>
              </a:rPr>
              <a:t/>
            </a:r>
            <a:br>
              <a:rPr lang="en-US" altLang="zh-TW" sz="2000" b="1" cap="all" dirty="0" smtClean="0">
                <a:solidFill>
                  <a:schemeClr val="bg1"/>
                </a:solidFill>
                <a:ea typeface="PMingLiU" pitchFamily="18" charset="-120"/>
              </a:rPr>
            </a:br>
            <a:r>
              <a:rPr lang="ru-RU" altLang="zh-TW" sz="2000" b="1" cap="all" dirty="0" smtClean="0">
                <a:solidFill>
                  <a:schemeClr val="bg1"/>
                </a:solidFill>
                <a:ea typeface="PMingLiU" pitchFamily="18" charset="-120"/>
              </a:rPr>
              <a:t>Moodle  </a:t>
            </a: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/>
          <a:srcRect l="2344" t="5180" r="3406" b="3609"/>
          <a:stretch>
            <a:fillRect/>
          </a:stretch>
        </p:blipFill>
        <p:spPr bwMode="auto">
          <a:xfrm>
            <a:off x="2627784" y="5085184"/>
            <a:ext cx="1295719" cy="93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437112"/>
            <a:ext cx="1368152" cy="109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996952"/>
            <a:ext cx="1512168" cy="121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5" y="1196753"/>
            <a:ext cx="4778380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2"/>
          <p:cNvGrpSpPr>
            <a:grpSpLocks/>
          </p:cNvGrpSpPr>
          <p:nvPr/>
        </p:nvGrpSpPr>
        <p:grpSpPr bwMode="auto">
          <a:xfrm>
            <a:off x="4932040" y="1628801"/>
            <a:ext cx="3993455" cy="4392488"/>
            <a:chOff x="1116013" y="1682750"/>
            <a:chExt cx="4535487" cy="427831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16013" y="1682750"/>
              <a:ext cx="4535487" cy="42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032" t="4285" r="3377" b="2657"/>
            <a:stretch>
              <a:fillRect/>
            </a:stretch>
          </p:blipFill>
          <p:spPr bwMode="auto">
            <a:xfrm>
              <a:off x="3923928" y="1982708"/>
              <a:ext cx="977774" cy="723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71800" y="3284984"/>
              <a:ext cx="106150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" name="Объект 6"/>
          <p:cNvGraphicFramePr>
            <a:graphicFrameLocks noChangeAspect="1"/>
          </p:cNvGraphicFramePr>
          <p:nvPr/>
        </p:nvGraphicFramePr>
        <p:xfrm>
          <a:off x="2051720" y="3429000"/>
          <a:ext cx="3461263" cy="1972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11" imgW="4870853" imgH="2762933" progId="">
                  <p:embed/>
                </p:oleObj>
              </mc:Choice>
              <mc:Fallback>
                <p:oleObj name="Visio" r:id="rId11" imgW="4870853" imgH="2762933" progId="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429000"/>
                        <a:ext cx="3461263" cy="19722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/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Э</a:t>
            </a:r>
            <a:r>
              <a:rPr lang="ru-RU" sz="2800" b="1" dirty="0" smtClean="0">
                <a:solidFill>
                  <a:schemeClr val="bg1"/>
                </a:solidFill>
              </a:rPr>
              <a:t>лектронная информационно-образовательная среда -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сопутствующие проблемы</a:t>
            </a:r>
            <a:r>
              <a:rPr lang="ru-RU" sz="2700" b="1" dirty="0">
                <a:solidFill>
                  <a:schemeClr val="bg1"/>
                </a:solidFill>
              </a:rPr>
              <a:t/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altLang="ja-JP" sz="2200" b="1" dirty="0" smtClean="0">
                <a:solidFill>
                  <a:schemeClr val="bg1"/>
                </a:solidFill>
                <a:cs typeface="HGS明朝E"/>
              </a:rPr>
              <a:t/>
            </a:r>
            <a:br>
              <a:rPr lang="ru-RU" altLang="ja-JP" sz="2200" b="1" dirty="0" smtClean="0">
                <a:solidFill>
                  <a:schemeClr val="bg1"/>
                </a:solidFill>
                <a:cs typeface="HGS明朝E"/>
              </a:rPr>
            </a:b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238" y="1700213"/>
            <a:ext cx="838924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Мотивация и стимулирование преподавателей, повышение их квалификации.</a:t>
            </a:r>
          </a:p>
          <a:p>
            <a:pPr marL="342900" indent="-342900">
              <a:buAutoNum type="arabicPeriod"/>
            </a:pPr>
            <a:endParaRPr lang="ru-RU" sz="2000" b="1" dirty="0" smtClean="0"/>
          </a:p>
          <a:p>
            <a:pPr marL="342900" indent="-342900">
              <a:buFontTx/>
              <a:buAutoNum type="arabicPeriod"/>
            </a:pPr>
            <a:r>
              <a:rPr lang="ru-RU" sz="2000" b="1" dirty="0" smtClean="0"/>
              <a:t>Модернизация учебного процесса с использованием современных информационно-коммуникационных технологий на базе электронных образовательных ресурсов.</a:t>
            </a:r>
          </a:p>
          <a:p>
            <a:pPr marL="342900" indent="-342900">
              <a:buFontTx/>
              <a:buAutoNum type="arabicPeriod"/>
            </a:pPr>
            <a:endParaRPr lang="ru-RU" sz="2000" b="1" dirty="0" smtClean="0"/>
          </a:p>
          <a:p>
            <a:pPr marL="342900" indent="-342900">
              <a:buAutoNum type="arabicPeriod"/>
            </a:pPr>
            <a:r>
              <a:rPr lang="ru-RU" sz="2000" b="1" dirty="0" smtClean="0"/>
              <a:t>Авторские права и интеллектуальная собственность на создаваемые электронные образовательные ресурсы.</a:t>
            </a:r>
          </a:p>
          <a:p>
            <a:pPr marL="342900" indent="-342900">
              <a:buAutoNum type="arabicPeriod"/>
            </a:pPr>
            <a:endParaRPr lang="ru-RU" sz="2000" b="1" dirty="0" smtClean="0"/>
          </a:p>
          <a:p>
            <a:pPr marL="342900" indent="-342900">
              <a:buAutoNum type="arabicPeriod"/>
            </a:pPr>
            <a:endParaRPr lang="ru-RU" sz="1600" b="1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/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Э</a:t>
            </a:r>
            <a:r>
              <a:rPr lang="ru-RU" sz="2800" b="1" dirty="0" smtClean="0">
                <a:solidFill>
                  <a:schemeClr val="bg1"/>
                </a:solidFill>
              </a:rPr>
              <a:t>лектронная информационно-образовательная среда -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пора запускать</a:t>
            </a:r>
            <a:r>
              <a:rPr lang="ru-RU" sz="2700" b="1" dirty="0">
                <a:solidFill>
                  <a:schemeClr val="bg1"/>
                </a:solidFill>
              </a:rPr>
              <a:t/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altLang="ja-JP" sz="2200" b="1" dirty="0" smtClean="0">
                <a:solidFill>
                  <a:schemeClr val="bg1"/>
                </a:solidFill>
                <a:cs typeface="HGS明朝E"/>
              </a:rPr>
              <a:t/>
            </a:r>
            <a:br>
              <a:rPr lang="ru-RU" altLang="ja-JP" sz="2200" b="1" dirty="0" smtClean="0">
                <a:solidFill>
                  <a:schemeClr val="bg1"/>
                </a:solidFill>
                <a:cs typeface="HGS明朝E"/>
              </a:rPr>
            </a:b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238" y="1700213"/>
            <a:ext cx="838924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Сформировать  при первом проректоре – </a:t>
            </a:r>
            <a:r>
              <a:rPr lang="ru-RU" sz="2000" b="1" dirty="0" err="1" smtClean="0"/>
              <a:t>проректоре</a:t>
            </a:r>
            <a:r>
              <a:rPr lang="ru-RU" sz="2000" b="1" dirty="0" smtClean="0"/>
              <a:t> по учебной работе отдел «Информационно-методическое обеспечение учебного процесса».</a:t>
            </a:r>
          </a:p>
          <a:p>
            <a:pPr marL="342900" indent="-342900">
              <a:buAutoNum type="arabicPeriod"/>
            </a:pPr>
            <a:endParaRPr lang="ru-RU" sz="2000" b="1" dirty="0" smtClean="0"/>
          </a:p>
          <a:p>
            <a:pPr marL="342900" indent="-342900">
              <a:buAutoNum type="arabicPeriod"/>
            </a:pPr>
            <a:r>
              <a:rPr lang="ru-RU" sz="2000" b="1" dirty="0" smtClean="0"/>
              <a:t>Провести апробацию на ряде ведущих кафедр Университета процедуры формирования электронных учебно-методических комплексов  для обеспечения дисциплин  2017</a:t>
            </a:r>
            <a:r>
              <a:rPr lang="en-US" sz="2000" b="1" dirty="0" smtClean="0"/>
              <a:t>/2018 </a:t>
            </a:r>
            <a:r>
              <a:rPr lang="ru-RU" sz="2000" b="1" dirty="0" smtClean="0"/>
              <a:t>учебного года.</a:t>
            </a:r>
          </a:p>
          <a:p>
            <a:pPr marL="342900" indent="-342900">
              <a:buAutoNum type="arabicPeriod"/>
            </a:pPr>
            <a:endParaRPr lang="ru-RU" sz="2000" b="1" dirty="0" smtClean="0"/>
          </a:p>
          <a:p>
            <a:pPr marL="342900" indent="-342900"/>
            <a:r>
              <a:rPr lang="ru-RU" sz="2000" b="1" dirty="0" smtClean="0"/>
              <a:t>      Обеспечить методическое руководство и мотивацию этой работы.</a:t>
            </a:r>
          </a:p>
          <a:p>
            <a:pPr marL="342900" indent="-342900">
              <a:buAutoNum type="arabicPeriod"/>
            </a:pPr>
            <a:endParaRPr lang="ru-RU" sz="1600" b="1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/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Э</a:t>
            </a:r>
            <a:r>
              <a:rPr lang="ru-RU" sz="2800" b="1" dirty="0" smtClean="0">
                <a:solidFill>
                  <a:schemeClr val="bg1"/>
                </a:solidFill>
              </a:rPr>
              <a:t>лектронная информационно-образовательная среда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(ЭИОС) МГТУ им. Н. Э. Баумана</a:t>
            </a:r>
            <a:r>
              <a:rPr lang="ru-RU" sz="2700" b="1" dirty="0">
                <a:solidFill>
                  <a:schemeClr val="bg1"/>
                </a:solidFill>
              </a:rPr>
              <a:t/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altLang="ja-JP" sz="2200" b="1" dirty="0" smtClean="0">
                <a:solidFill>
                  <a:schemeClr val="bg1"/>
                </a:solidFill>
                <a:cs typeface="HGS明朝E"/>
              </a:rPr>
              <a:t/>
            </a:r>
            <a:br>
              <a:rPr lang="ru-RU" altLang="ja-JP" sz="2200" b="1" dirty="0" smtClean="0">
                <a:solidFill>
                  <a:schemeClr val="bg1"/>
                </a:solidFill>
                <a:cs typeface="HGS明朝E"/>
              </a:rPr>
            </a:b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238" y="1700213"/>
            <a:ext cx="8389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</a:t>
            </a:r>
          </a:p>
          <a:p>
            <a:endParaRPr lang="ru-RU" sz="1600" b="1" dirty="0" smtClean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356992"/>
            <a:ext cx="298833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49080"/>
            <a:ext cx="3240359" cy="227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275" y="1556794"/>
            <a:ext cx="3205621" cy="241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149080"/>
            <a:ext cx="3213089" cy="236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1484783"/>
            <a:ext cx="3237208" cy="255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/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Э</a:t>
            </a:r>
            <a:r>
              <a:rPr lang="ru-RU" sz="2800" b="1" dirty="0" smtClean="0">
                <a:solidFill>
                  <a:schemeClr val="bg1"/>
                </a:solidFill>
              </a:rPr>
              <a:t>лектронная информационно-образовательная среда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/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altLang="ja-JP" sz="2200" b="1" dirty="0" smtClean="0">
                <a:solidFill>
                  <a:schemeClr val="bg1"/>
                </a:solidFill>
                <a:cs typeface="HGS明朝E"/>
              </a:rPr>
              <a:t/>
            </a:r>
            <a:br>
              <a:rPr lang="ru-RU" altLang="ja-JP" sz="2200" b="1" dirty="0" smtClean="0">
                <a:solidFill>
                  <a:schemeClr val="bg1"/>
                </a:solidFill>
                <a:cs typeface="HGS明朝E"/>
              </a:rPr>
            </a:b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238" y="1700213"/>
            <a:ext cx="83892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</a:t>
            </a:r>
          </a:p>
          <a:p>
            <a:pPr marL="342900" indent="-342900" algn="ctr"/>
            <a:endParaRPr lang="ru-RU" sz="3200" b="1" dirty="0" smtClean="0"/>
          </a:p>
          <a:p>
            <a:pPr marL="342900" indent="-342900" algn="ctr"/>
            <a:endParaRPr lang="ru-RU" sz="3200" b="1" dirty="0" smtClean="0"/>
          </a:p>
          <a:p>
            <a:pPr marL="342900" indent="-342900" algn="ctr"/>
            <a:r>
              <a:rPr lang="ru-RU" sz="3200" b="1" dirty="0" smtClean="0"/>
              <a:t>Спасибо за внимание.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/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Э</a:t>
            </a:r>
            <a:r>
              <a:rPr lang="ru-RU" sz="2800" b="1" dirty="0" smtClean="0">
                <a:solidFill>
                  <a:schemeClr val="bg1"/>
                </a:solidFill>
              </a:rPr>
              <a:t>лектронная информационно-образовательная среда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(ЭИОС) </a:t>
            </a:r>
            <a:r>
              <a:rPr lang="ru-RU" sz="2700" b="1" dirty="0">
                <a:solidFill>
                  <a:schemeClr val="bg1"/>
                </a:solidFill>
              </a:rPr>
              <a:t/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altLang="ja-JP" sz="2200" b="1" dirty="0" smtClean="0">
                <a:solidFill>
                  <a:schemeClr val="bg1"/>
                </a:solidFill>
                <a:cs typeface="HGS明朝E"/>
              </a:rPr>
              <a:t/>
            </a:r>
            <a:br>
              <a:rPr lang="ru-RU" altLang="ja-JP" sz="2200" b="1" dirty="0" smtClean="0">
                <a:solidFill>
                  <a:schemeClr val="bg1"/>
                </a:solidFill>
                <a:cs typeface="HGS明朝E"/>
              </a:rPr>
            </a:b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238" y="1700213"/>
            <a:ext cx="838924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</a:t>
            </a:r>
          </a:p>
          <a:p>
            <a:endParaRPr lang="ru-RU" sz="1600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1609725"/>
            <a:ext cx="8352928" cy="493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/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Э</a:t>
            </a:r>
            <a:r>
              <a:rPr lang="ru-RU" sz="2800" b="1" dirty="0" smtClean="0">
                <a:solidFill>
                  <a:schemeClr val="bg1"/>
                </a:solidFill>
              </a:rPr>
              <a:t>лектронная информационно-образовательная среда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(ЭИОС) за рубежом – курсы </a:t>
            </a:r>
            <a:r>
              <a:rPr lang="en-US" sz="2800" b="1" dirty="0" smtClean="0">
                <a:solidFill>
                  <a:schemeClr val="bg1"/>
                </a:solidFill>
              </a:rPr>
              <a:t>Online</a:t>
            </a:r>
            <a:r>
              <a:rPr lang="ru-RU" sz="2700" b="1" dirty="0">
                <a:solidFill>
                  <a:schemeClr val="bg1"/>
                </a:solidFill>
              </a:rPr>
              <a:t/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altLang="ja-JP" sz="2200" b="1" dirty="0" smtClean="0">
                <a:solidFill>
                  <a:schemeClr val="bg1"/>
                </a:solidFill>
                <a:cs typeface="HGS明朝E"/>
              </a:rPr>
              <a:t/>
            </a:r>
            <a:br>
              <a:rPr lang="ru-RU" altLang="ja-JP" sz="2200" b="1" dirty="0" smtClean="0">
                <a:solidFill>
                  <a:schemeClr val="bg1"/>
                </a:solidFill>
                <a:cs typeface="HGS明朝E"/>
              </a:rPr>
            </a:b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238" y="1700213"/>
            <a:ext cx="838924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</a:t>
            </a:r>
          </a:p>
          <a:p>
            <a:endParaRPr lang="ru-RU" sz="1600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51845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1844825"/>
            <a:ext cx="561689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861048"/>
            <a:ext cx="5760640" cy="256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Электронная информационно-образовательная среда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(ЭИОС) в России – курсы для ДО</a:t>
            </a:r>
            <a:endParaRPr lang="ru-RU" sz="2400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949280"/>
            <a:ext cx="7939608" cy="720080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                   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                                       </a:t>
            </a:r>
            <a:r>
              <a:rPr lang="ru-RU" sz="2200" b="1" dirty="0" smtClean="0"/>
              <a:t>см. пример</a:t>
            </a:r>
            <a:r>
              <a:rPr lang="ru-RU" altLang="ja-JP" sz="2200" b="1" dirty="0" smtClean="0">
                <a:solidFill>
                  <a:schemeClr val="bg1"/>
                </a:solidFill>
                <a:cs typeface="HGS明朝E"/>
              </a:rPr>
              <a:t/>
            </a:r>
            <a:br>
              <a:rPr lang="ru-RU" altLang="ja-JP" sz="2200" b="1" dirty="0" smtClean="0">
                <a:solidFill>
                  <a:schemeClr val="bg1"/>
                </a:solidFill>
                <a:cs typeface="HGS明朝E"/>
              </a:rPr>
            </a:b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124744"/>
            <a:ext cx="4176464" cy="113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8840"/>
            <a:ext cx="4644008" cy="191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789040"/>
            <a:ext cx="378973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67411" y="2420888"/>
            <a:ext cx="4576589" cy="36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Примеры электронных учебно-методических комплексов  СФУ</a:t>
            </a:r>
            <a:r>
              <a:rPr lang="ru-RU" altLang="ja-JP" sz="2400" b="1" dirty="0" smtClean="0">
                <a:solidFill>
                  <a:schemeClr val="bg1"/>
                </a:solidFill>
                <a:cs typeface="HGS明朝E"/>
              </a:rPr>
              <a:t/>
            </a:r>
            <a:br>
              <a:rPr lang="ru-RU" altLang="ja-JP" sz="2400" b="1" dirty="0" smtClean="0">
                <a:solidFill>
                  <a:schemeClr val="bg1"/>
                </a:solidFill>
                <a:cs typeface="HGS明朝E"/>
              </a:rPr>
            </a:br>
            <a:endParaRPr lang="ru-RU" sz="2400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949280"/>
            <a:ext cx="7939608" cy="720080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                   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                                       </a:t>
            </a:r>
            <a:r>
              <a:rPr lang="ru-RU" sz="2200" b="1" dirty="0" smtClean="0"/>
              <a:t>см. пример</a:t>
            </a:r>
            <a:r>
              <a:rPr lang="ru-RU" altLang="ja-JP" sz="2200" b="1" dirty="0" smtClean="0">
                <a:solidFill>
                  <a:schemeClr val="bg1"/>
                </a:solidFill>
                <a:cs typeface="HGS明朝E"/>
              </a:rPr>
              <a:t/>
            </a:r>
            <a:br>
              <a:rPr lang="ru-RU" altLang="ja-JP" sz="2200" b="1" dirty="0" smtClean="0">
                <a:solidFill>
                  <a:schemeClr val="bg1"/>
                </a:solidFill>
                <a:cs typeface="HGS明朝E"/>
              </a:rPr>
            </a:b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764704"/>
            <a:ext cx="4176464" cy="113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844824"/>
            <a:ext cx="33782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844824"/>
            <a:ext cx="33655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Примеры электронных учебно-методических комплексов  МЭИ</a:t>
            </a:r>
            <a:r>
              <a:rPr lang="ru-RU" altLang="ja-JP" sz="2200" b="1" dirty="0" smtClean="0">
                <a:solidFill>
                  <a:schemeClr val="bg1"/>
                </a:solidFill>
                <a:cs typeface="HGS明朝E"/>
              </a:rPr>
              <a:t/>
            </a:r>
            <a:br>
              <a:rPr lang="ru-RU" altLang="ja-JP" sz="2200" b="1" dirty="0" smtClean="0">
                <a:solidFill>
                  <a:schemeClr val="bg1"/>
                </a:solidFill>
                <a:cs typeface="HGS明朝E"/>
              </a:rPr>
            </a:b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068960"/>
            <a:ext cx="7602810" cy="348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052736"/>
            <a:ext cx="7439422" cy="175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Примеры электронных учебно-методических комплексов</a:t>
            </a:r>
            <a:r>
              <a:rPr lang="ru-RU" altLang="ja-JP" sz="2200" b="1" dirty="0" smtClean="0">
                <a:solidFill>
                  <a:schemeClr val="bg1"/>
                </a:solidFill>
                <a:cs typeface="HGS明朝E"/>
              </a:rPr>
              <a:t>  МЭИ</a:t>
            </a: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088" y="2459038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196752"/>
            <a:ext cx="86868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428999"/>
            <a:ext cx="4032448" cy="305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573016"/>
            <a:ext cx="3760713" cy="289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rgbClr val="4E38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Центр научно-образовательных электронных ресурсов</a:t>
            </a:r>
            <a:r>
              <a:rPr lang="ru-RU" altLang="ja-JP" sz="2800" b="1" dirty="0" smtClean="0">
                <a:solidFill>
                  <a:srgbClr val="423030"/>
                </a:solidFill>
                <a:cs typeface="HGS明朝E"/>
              </a:rPr>
              <a:t/>
            </a:r>
            <a:br>
              <a:rPr lang="ru-RU" altLang="ja-JP" sz="2800" b="1" dirty="0" smtClean="0">
                <a:solidFill>
                  <a:srgbClr val="423030"/>
                </a:solidFill>
                <a:cs typeface="HGS明朝E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cap="all" dirty="0" smtClean="0">
                <a:solidFill>
                  <a:schemeClr val="bg1"/>
                </a:solidFill>
              </a:rPr>
              <a:t> 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827584" y="2852936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ja-JP" b="1" dirty="0">
              <a:solidFill>
                <a:srgbClr val="423030"/>
              </a:solidFill>
              <a:cs typeface="HGS明朝E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8964488" cy="119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55576" y="220486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Электронная информационно- образовательная среда</a:t>
            </a:r>
          </a:p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852936"/>
            <a:ext cx="82809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buFont typeface="Arial" pitchFamily="34" charset="0"/>
              <a:buChar char="•"/>
            </a:pPr>
            <a:r>
              <a:rPr lang="ru-RU" sz="2000" dirty="0" smtClean="0"/>
              <a:t>Система электронного обучения  на базе системы Moodle.</a:t>
            </a:r>
          </a:p>
          <a:p>
            <a:pPr indent="450850">
              <a:buFont typeface="Arial" pitchFamily="34" charset="0"/>
              <a:buChar char="•"/>
            </a:pPr>
            <a:r>
              <a:rPr lang="ru-RU" sz="2000" dirty="0" smtClean="0"/>
              <a:t>База данных электронных учебно-методических комплексов (ЭУМК) </a:t>
            </a:r>
          </a:p>
          <a:p>
            <a:pPr indent="450850">
              <a:buFont typeface="Arial" pitchFamily="34" charset="0"/>
              <a:buChar char="•"/>
            </a:pPr>
            <a:r>
              <a:rPr lang="ru-RU" sz="2000" dirty="0" smtClean="0"/>
              <a:t>Технология поддержки электронных портфолио обучаемых .</a:t>
            </a:r>
          </a:p>
          <a:p>
            <a:pPr marL="450850" indent="-450850">
              <a:buFont typeface="Arial" pitchFamily="34" charset="0"/>
              <a:buChar char="•"/>
            </a:pPr>
            <a:r>
              <a:rPr lang="ru-RU" sz="2000" dirty="0" smtClean="0"/>
              <a:t>Виртуальные лаборатории, практикумы, имитаторы оборудования, удаленный доступ.</a:t>
            </a:r>
          </a:p>
          <a:p>
            <a:pPr indent="450850">
              <a:buFont typeface="Arial" pitchFamily="34" charset="0"/>
              <a:buChar char="•"/>
            </a:pPr>
            <a:r>
              <a:rPr lang="ru-RU" sz="2000" dirty="0"/>
              <a:t>С</a:t>
            </a:r>
            <a:r>
              <a:rPr lang="ru-RU" sz="2000" dirty="0" smtClean="0"/>
              <a:t>истема разработки и использования тестов.</a:t>
            </a:r>
          </a:p>
          <a:p>
            <a:pPr indent="450850">
              <a:buFont typeface="Arial" pitchFamily="34" charset="0"/>
              <a:buChar char="•"/>
            </a:pPr>
            <a:r>
              <a:rPr lang="ru-RU" sz="2000" dirty="0"/>
              <a:t>Э</a:t>
            </a:r>
            <a:r>
              <a:rPr lang="ru-RU" sz="2000" dirty="0" smtClean="0"/>
              <a:t>лектронно-библиотечная система Университета.</a:t>
            </a:r>
          </a:p>
          <a:p>
            <a:pPr indent="450850">
              <a:buFont typeface="Arial" pitchFamily="34" charset="0"/>
              <a:buChar char="•"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8973</TotalTime>
  <Words>258</Words>
  <Application>Microsoft Office PowerPoint</Application>
  <PresentationFormat>Экран (4:3)</PresentationFormat>
  <Paragraphs>137</Paragraphs>
  <Slides>29</Slides>
  <Notes>29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Visio</vt:lpstr>
      <vt:lpstr>Презентация PowerPoint</vt:lpstr>
      <vt:lpstr>    Письмо Минобрнауки России от 20 августа 2014 г. № АК-2612/05 “О федеральных государственных образовательных стандартах”      </vt:lpstr>
      <vt:lpstr>    Электронная информационно-образовательная среда  (ЭИОС)      </vt:lpstr>
      <vt:lpstr>    Электронная информационно-образовательная среда  (ЭИОС) за рубежом – курсы Online     </vt:lpstr>
      <vt:lpstr>                                                               см. пример    </vt:lpstr>
      <vt:lpstr>                                                               см. пример    </vt:lpstr>
      <vt:lpstr>   Примеры электронных учебно-методических комплексов  МЭИ    </vt:lpstr>
      <vt:lpstr>  Примеры электронных учебно-методических комплексов  МЭИ   </vt:lpstr>
      <vt:lpstr>  Центр научно-образовательных электронных ресурсов   </vt:lpstr>
      <vt:lpstr>  Центр научно-образовательных электронных ресурсов   </vt:lpstr>
      <vt:lpstr>   Единая  информационно-образовательная среда  РНИМУ им. Н.И.Пирогова    </vt:lpstr>
      <vt:lpstr>   Повышение эффективности учебного процесса:    </vt:lpstr>
      <vt:lpstr>    Электронная информационно-образовательная среда  (ЭИОС) МГТУ им. Н. Э. Баумана     </vt:lpstr>
      <vt:lpstr> Учебно-программные документы и  учебно-методических комплексы  МГТУ им. Н. Э. Баумана   </vt:lpstr>
      <vt:lpstr>   Пример (шаблон) учебного пособия    </vt:lpstr>
      <vt:lpstr>  Электронный  учебно-методических комплекс   </vt:lpstr>
      <vt:lpstr>   Работа по актуализации учебно-методического  обеспечения учебного процесса     </vt:lpstr>
      <vt:lpstr> Доступ к учебно-методическим материалам   </vt:lpstr>
      <vt:lpstr>  Учебно-методических комплексы  МГТУ им. Н. Э. Баумана   </vt:lpstr>
      <vt:lpstr>    Электронная информационно-образовательная среда  (ЭИОС) МГТУ им. Н. Э. Баумана     </vt:lpstr>
      <vt:lpstr>  Электронная библиотечная система университета    </vt:lpstr>
      <vt:lpstr>Портфолио  </vt:lpstr>
      <vt:lpstr>Организация занятий и оценки результатов </vt:lpstr>
      <vt:lpstr>   система управления обучением  (виртуальная обучающая среда)  Moodle     </vt:lpstr>
      <vt:lpstr>   система управления обучением  (виртуальная обучающая среда)  Moodle     </vt:lpstr>
      <vt:lpstr>    Электронная информационно-образовательная среда - сопутствующие проблемы     </vt:lpstr>
      <vt:lpstr>    Электронная информационно-образовательная среда -  пора запускать     </vt:lpstr>
      <vt:lpstr>    Электронная информационно-образовательная среда  (ЭИОС) МГТУ им. Н. Э. Баумана     </vt:lpstr>
      <vt:lpstr>    Электронная информационно-образовательная среда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Yuriy</dc:creator>
  <cp:lastModifiedBy>User</cp:lastModifiedBy>
  <cp:revision>21</cp:revision>
  <dcterms:created xsi:type="dcterms:W3CDTF">2016-02-17T07:25:05Z</dcterms:created>
  <dcterms:modified xsi:type="dcterms:W3CDTF">2016-11-24T14:40:56Z</dcterms:modified>
</cp:coreProperties>
</file>